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1" r:id="rId4"/>
    <p:sldMasterId id="2147483782" r:id="rId5"/>
    <p:sldMasterId id="21474837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Barlow ExtraLight"/>
      <p:regular r:id="rId21"/>
      <p:bold r:id="rId22"/>
      <p:italic r:id="rId23"/>
      <p:boldItalic r:id="rId24"/>
    </p:embeddedFont>
    <p:embeddedFont>
      <p:font typeface="Hepta Slab Medium"/>
      <p:regular r:id="rId25"/>
      <p:bold r:id="rId26"/>
    </p:embeddedFont>
    <p:embeddedFont>
      <p:font typeface="Hepta Slab Light"/>
      <p:regular r:id="rId27"/>
      <p:bold r:id="rId28"/>
    </p:embeddedFont>
    <p:embeddedFont>
      <p:font typeface="Gowun Batang"/>
      <p:regular r:id="rId29"/>
      <p:bold r:id="rId30"/>
    </p:embeddedFont>
    <p:embeddedFont>
      <p:font typeface="Hepta Slab"/>
      <p:regular r:id="rId31"/>
      <p:bold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Barlow Medium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Barlow Light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Inter Medium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46" Type="http://schemas.openxmlformats.org/officeDocument/2006/relationships/font" Target="fonts/BarlowLight-bold.fntdata"/><Relationship Id="rId45" Type="http://schemas.openxmlformats.org/officeDocument/2006/relationships/font" Target="fonts/Barlow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BarlowLight-boldItalic.fntdata"/><Relationship Id="rId47" Type="http://schemas.openxmlformats.org/officeDocument/2006/relationships/font" Target="fonts/BarlowLight-italic.fntdata"/><Relationship Id="rId49" Type="http://schemas.openxmlformats.org/officeDocument/2006/relationships/font" Target="fonts/Barlow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ptaSlab-regular.fntdata"/><Relationship Id="rId30" Type="http://schemas.openxmlformats.org/officeDocument/2006/relationships/font" Target="fonts/GowunBatang-bold.fntdata"/><Relationship Id="rId33" Type="http://schemas.openxmlformats.org/officeDocument/2006/relationships/font" Target="fonts/Inter-regular.fntdata"/><Relationship Id="rId32" Type="http://schemas.openxmlformats.org/officeDocument/2006/relationships/font" Target="fonts/HeptaSlab-bold.fntdata"/><Relationship Id="rId35" Type="http://schemas.openxmlformats.org/officeDocument/2006/relationships/font" Target="fonts/Inter-italic.fntdata"/><Relationship Id="rId34" Type="http://schemas.openxmlformats.org/officeDocument/2006/relationships/font" Target="fonts/Inter-bold.fntdata"/><Relationship Id="rId37" Type="http://schemas.openxmlformats.org/officeDocument/2006/relationships/font" Target="fonts/BarlowMedium-regular.fntdata"/><Relationship Id="rId36" Type="http://schemas.openxmlformats.org/officeDocument/2006/relationships/font" Target="fonts/Inter-boldItalic.fntdata"/><Relationship Id="rId39" Type="http://schemas.openxmlformats.org/officeDocument/2006/relationships/font" Target="fonts/BarlowMedium-italic.fntdata"/><Relationship Id="rId38" Type="http://schemas.openxmlformats.org/officeDocument/2006/relationships/font" Target="fonts/BarlowMedium-bold.fntdata"/><Relationship Id="rId20" Type="http://schemas.openxmlformats.org/officeDocument/2006/relationships/slide" Target="slides/slide13.xml"/><Relationship Id="rId22" Type="http://schemas.openxmlformats.org/officeDocument/2006/relationships/font" Target="fonts/BarlowExtraLight-bold.fntdata"/><Relationship Id="rId21" Type="http://schemas.openxmlformats.org/officeDocument/2006/relationships/font" Target="fonts/BarlowExtraLight-regular.fntdata"/><Relationship Id="rId24" Type="http://schemas.openxmlformats.org/officeDocument/2006/relationships/font" Target="fonts/BarlowExtraLight-boldItalic.fntdata"/><Relationship Id="rId23" Type="http://schemas.openxmlformats.org/officeDocument/2006/relationships/font" Target="fonts/BarlowExtraLight-italic.fntdata"/><Relationship Id="rId26" Type="http://schemas.openxmlformats.org/officeDocument/2006/relationships/font" Target="fonts/HeptaSlabMedium-bold.fntdata"/><Relationship Id="rId25" Type="http://schemas.openxmlformats.org/officeDocument/2006/relationships/font" Target="fonts/HeptaSlabMedium-regular.fntdata"/><Relationship Id="rId28" Type="http://schemas.openxmlformats.org/officeDocument/2006/relationships/font" Target="fonts/HeptaSlabLight-bold.fntdata"/><Relationship Id="rId27" Type="http://schemas.openxmlformats.org/officeDocument/2006/relationships/font" Target="fonts/HeptaSlabLight-regular.fntdata"/><Relationship Id="rId29" Type="http://schemas.openxmlformats.org/officeDocument/2006/relationships/font" Target="fonts/GowunBatang-regular.fntdata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4.xml"/><Relationship Id="rId55" Type="http://schemas.openxmlformats.org/officeDocument/2006/relationships/font" Target="fonts/InterMedium-italic.fntdata"/><Relationship Id="rId10" Type="http://schemas.openxmlformats.org/officeDocument/2006/relationships/slide" Target="slides/slide3.xml"/><Relationship Id="rId54" Type="http://schemas.openxmlformats.org/officeDocument/2006/relationships/font" Target="fonts/InterMedium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InterMedium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4d67b1abb5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4d67b1abb5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4d67b1abb5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4d67b1abb5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4d67b1abb5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4d67b1abb5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4d67b1abb5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4d67b1abb5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4d67b1abb5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4d67b1abb5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4d67b1abb5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4d67b1abb5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4d67b1abb5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4d67b1abb5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4d67b1abb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4d67b1abb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4d67b1abb5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4d67b1abb5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4d67b1abb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4d67b1abb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4d67b1abb5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4d67b1abb5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4d67b1abb5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4d67b1abb5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4d67b1abb5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4d67b1abb5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3" name="Google Shape;703;p103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10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7" name="Google Shape;707;p10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8" name="Google Shape;708;p104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09" name="Google Shape;709;p104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5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p105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3" name="Google Shape;713;p105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4" name="Google Shape;714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105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6" name="Google Shape;716;p105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7" name="Google Shape;717;p105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8" name="Google Shape;718;p105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9" name="Google Shape;719;p105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720" name="Google Shape;720;p105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21" name="Google Shape;721;p105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05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105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105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105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6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106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106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30" name="Google Shape;730;p106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106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2" name="Google Shape;732;p106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3" name="Google Shape;733;p106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106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5" name="Google Shape;735;p106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106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106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107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108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9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109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7" name="Google Shape;74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109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11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2" name="Google Shape;752;p110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110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110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7" name="Google Shape;75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11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9" name="Google Shape;759;p11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0" name="Google Shape;760;p111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1" name="Google Shape;761;p111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4" name="Google Shape;764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2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6" name="Google Shape;766;p112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7" name="Google Shape;767;p112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0" name="Google Shape;770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113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2" name="Google Shape;772;p113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3" name="Google Shape;773;p113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113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5" name="Google Shape;775;p113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4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8" name="Google Shape;778;p114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79" name="Google Shape;779;p114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114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114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114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3" name="Google Shape;783;p114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84" name="Google Shape;784;p114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5" name="Google Shape;785;p114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114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7" name="Google Shape;787;p114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88" name="Google Shape;788;p114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789" name="Google Shape;789;p114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0" name="Google Shape;790;p114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1" name="Google Shape;791;p114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792" name="Google Shape;792;p114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14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114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7" name="Google Shape;797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1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9" name="Google Shape;799;p11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0" name="Google Shape;800;p115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1" name="Google Shape;801;p115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2" name="Google Shape;802;p115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3" name="Google Shape;803;p115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4" name="Google Shape;804;p115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05" name="Google Shape;805;p115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8" name="Google Shape;80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116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116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1" name="Google Shape;811;p116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7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4" name="Google Shape;814;p117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7" name="Google Shape;817;p11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8" name="Google Shape;818;p118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9" name="Google Shape;819;p118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9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119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0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12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6" name="Google Shape;826;p120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7" name="Google Shape;827;p120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20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1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1" name="Google Shape;831;p121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2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4" name="Google Shape;834;p122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5" name="Google Shape;835;p122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122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122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122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122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3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2" name="Google Shape;842;p123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5" name="Google Shape;845;p12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6" name="Google Shape;846;p124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7" name="Google Shape;847;p124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8" name="Google Shape;848;p124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124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5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p125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3" name="Google Shape;853;p125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54" name="Google Shape;854;p125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55" name="Google Shape;855;p125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125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125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125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125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0" name="Google Shape;860;p125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3" name="Google Shape;863;p12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4" name="Google Shape;864;p126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5" name="Google Shape;865;p126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866" name="Google Shape;866;p126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26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0" name="Google Shape;870;p12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1" name="Google Shape;871;p127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72" name="Google Shape;872;p127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3" name="Google Shape;873;p127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4" name="Google Shape;874;p127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8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7" name="Google Shape;877;p128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28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9" name="Google Shape;879;p128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128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1" name="Google Shape;881;p128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28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29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5" name="Google Shape;885;p129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129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7" name="Google Shape;887;p129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129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9" name="Google Shape;889;p129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29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1" name="Google Shape;891;p129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129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9" name="Google Shape;899;p1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0" name="Google Shape;900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3" name="Google Shape;903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7" name="Google Shape;907;p1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8" name="Google Shape;908;p1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9" name="Google Shape;909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2" name="Google Shape;912;p13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13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3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5" name="Google Shape;915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7" name="Google Shape;917;p13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8" name="Google Shape;918;p13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1" name="Google Shape;921;p13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13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13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4" name="Google Shape;924;p13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13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6" name="Google Shape;926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8" name="Google Shape;928;p13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9" name="Google Shape;929;p13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0" name="Google Shape;930;p13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1" name="Google Shape;331;p48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32" name="Google Shape;332;p48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3" name="Google Shape;333;p48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4" name="Google Shape;334;p48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5" name="Google Shape;335;p48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36" name="Google Shape;336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40" name="Google Shape;340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9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4" name="Google Shape;344;p5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50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46" name="Google Shape;346;p5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1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0" name="Google Shape;350;p51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51" name="Google Shape;351;p51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5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52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7" name="Google Shape;357;p52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8" name="Google Shape;358;p52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9" name="Google Shape;359;p52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360" name="Google Shape;360;p5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3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5" name="Google Shape;365;p53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66" name="Google Shape;366;p53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7" name="Google Shape;367;p53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68" name="Google Shape;368;p53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9" name="Google Shape;369;p53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70" name="Google Shape;370;p53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71" name="Google Shape;371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5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4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6" name="Google Shape;376;p54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77" name="Google Shape;377;p54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8" name="Google Shape;378;p54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79" name="Google Shape;379;p54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0" name="Google Shape;380;p54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381" name="Google Shape;381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5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85" name="Google Shape;385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7" name="Google Shape;387;p55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8" name="Google Shape;388;p55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9" name="Google Shape;389;p55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0" name="Google Shape;390;p55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91" name="Google Shape;391;p55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92" name="Google Shape;392;p55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93" name="Google Shape;393;p55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6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97" name="Google Shape;397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9" name="Google Shape;399;p56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4" name="Google Shape;404;p57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405" name="Google Shape;405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7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7" name="Google Shape;407;p57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0" name="Google Shape;410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8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2" name="Google Shape;412;p58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3" name="Google Shape;413;p58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14" name="Google Shape;414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9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8" name="Google Shape;418;p59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9" name="Google Shape;419;p59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0" name="Google Shape;420;p5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1" name="Google Shape;421;p59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2" name="Google Shape;422;p59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23" name="Google Shape;423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0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7" name="Google Shape;427;p60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8" name="Google Shape;428;p60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9" name="Google Shape;429;p60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30" name="Google Shape;430;p60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1" name="Google Shape;431;p60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2" name="Google Shape;432;p60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3" name="Google Shape;433;p60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4" name="Google Shape;434;p60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35" name="Google Shape;435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1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9" name="Google Shape;439;p61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0" name="Google Shape;440;p61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1" name="Google Shape;441;p61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42" name="Google Shape;442;p6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61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4" name="Google Shape;444;p61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48" name="Google Shape;448;p62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49" name="Google Shape;449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2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51" name="Google Shape;451;p62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52" name="Google Shape;452;p62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53" name="Google Shape;453;p62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4" name="Google Shape;454;p62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5" name="Google Shape;455;p62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56" name="Google Shape;456;p6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63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61" name="Google Shape;461;p6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64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5" name="Google Shape;465;p6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6" name="Google Shape;466;p6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6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1" name="Google Shape;471;p6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65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6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66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6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78" name="Google Shape;478;p6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7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7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" name="Google Shape;483;p67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4" name="Google Shape;484;p6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8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6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89" name="Google Shape;489;p6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2" name="Google Shape;492;p6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69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6" name="Google Shape;496;p7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70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71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01" name="Google Shape;501;p71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2" name="Google Shape;502;p71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03" name="Google Shape;503;p7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72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07" name="Google Shape;507;p72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08" name="Google Shape;508;p7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73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12" name="Google Shape;512;p73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3" name="Google Shape;513;p73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514" name="Google Shape;514;p73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15" name="Google Shape;515;p7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4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19" name="Google Shape;519;p74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0" name="Google Shape;520;p74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1" name="Google Shape;521;p7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22" name="Google Shape;522;p7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7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26" name="Google Shape;526;p75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7" name="Google Shape;527;p75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28" name="Google Shape;528;p7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76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2" name="Google Shape;532;p76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76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76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76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76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37" name="Google Shape;537;p76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38" name="Google Shape;538;p7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77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2" name="Google Shape;542;p77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77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77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77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6" name="Google Shape;546;p77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47" name="Google Shape;547;p7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8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1" name="Google Shape;551;p78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78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78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54" name="Google Shape;554;p78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55" name="Google Shape;555;p7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79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7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79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1" name="Google Shape;561;p79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2" name="Google Shape;562;p79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63" name="Google Shape;563;p7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6" name="Google Shape;56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8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81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1" name="Google Shape;571;p81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2" name="Google Shape;572;p81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73" name="Google Shape;573;p8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8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82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8" name="Google Shape;578;p8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9" name="Google Shape;579;p82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80" name="Google Shape;580;p8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8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83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5" name="Google Shape;585;p83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86" name="Google Shape;586;p8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83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" name="Google Shape;590;p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1" name="Google Shape;59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5" name="Google Shape;595;p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6" name="Google Shape;596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7" name="Google Shape;59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" name="Google Shape;600;p8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01" name="Google Shape;601;p8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87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87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7" name="Google Shape;607;p8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8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9" name="Google Shape;609;p87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0" name="Google Shape;610;p87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11" name="Google Shape;611;p87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2" name="Google Shape;612;p87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8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88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7" name="Google Shape;617;p88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88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88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1" name="Google Shape;621;p88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22" name="Google Shape;622;p88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3" name="Google Shape;623;p88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24" name="Google Shape;624;p88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5" name="Google Shape;625;p88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9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8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8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30" name="Google Shape;630;p8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9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9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9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9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91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91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91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91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91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91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5" name="Google Shape;645;p91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Google Shape;646;p91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91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92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92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92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53" name="Google Shape;653;p9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54" name="Google Shape;654;p9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7" name="Google Shape;657;p9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93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659" name="Google Shape;659;p93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93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3" name="Google Shape;663;p9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94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97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673" name="Google Shape;67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9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97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9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0" name="Google Shape;680;p98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98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2" name="Google Shape;682;p98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99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0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100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101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4" name="Google Shape;694;p10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5" name="Google Shape;695;p10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6" name="Google Shape;696;p101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697" name="Google Shape;697;p101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102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3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68" name="Google Shape;668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69" name="Google Shape;669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7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Predicting the Most Effective 5-Pitch Mixes in Major League Baseball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/>
            </a:br>
            <a:r>
              <a:rPr b="0" lang="en" sz="3000"/>
              <a:t>Daiki Sai</a:t>
            </a:r>
            <a:endParaRPr b="0" sz="3000"/>
          </a:p>
        </p:txBody>
      </p:sp>
      <p:pic>
        <p:nvPicPr>
          <p:cNvPr id="936" name="Google Shape;936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350" y="152400"/>
            <a:ext cx="29354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146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Top 10 Predicted 5-Pitch Mixes (KNN Model)</a:t>
            </a:r>
            <a:endParaRPr sz="4000"/>
          </a:p>
        </p:txBody>
      </p:sp>
      <p:sp>
        <p:nvSpPr>
          <p:cNvPr id="1013" name="Google Shape;1013;p146"/>
          <p:cNvSpPr txBox="1"/>
          <p:nvPr>
            <p:ph idx="1" type="subTitle"/>
          </p:nvPr>
        </p:nvSpPr>
        <p:spPr>
          <a:xfrm>
            <a:off x="4572000" y="1191000"/>
            <a:ext cx="4231800" cy="3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Insights from Top KNN Pitch Mixes:</a:t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accent1"/>
                </a:solidFill>
              </a:rPr>
              <a:t>The most effective predicted mix was </a:t>
            </a:r>
            <a:r>
              <a:rPr b="1" lang="en" sz="1200">
                <a:solidFill>
                  <a:schemeClr val="accent1"/>
                </a:solidFill>
              </a:rPr>
              <a:t>FC-FF-FS-SI-SV</a:t>
            </a:r>
            <a:r>
              <a:rPr lang="en" sz="1200">
                <a:solidFill>
                  <a:schemeClr val="accent1"/>
                </a:solidFill>
              </a:rPr>
              <a:t> with a score of </a:t>
            </a:r>
            <a:r>
              <a:rPr b="1" lang="en" sz="1200">
                <a:solidFill>
                  <a:schemeClr val="accent1"/>
                </a:solidFill>
              </a:rPr>
              <a:t>1.436</a:t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wun Batang"/>
              <a:buChar char="●"/>
            </a:pPr>
            <a:r>
              <a:rPr lang="en" sz="1200">
                <a:solidFill>
                  <a:schemeClr val="accent1"/>
                </a:solidFill>
              </a:rPr>
              <a:t>Most top mixes include:</a:t>
            </a:r>
            <a:endParaRPr sz="1200">
              <a:solidFill>
                <a:schemeClr val="accen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chemeClr val="accent1"/>
                </a:solidFill>
              </a:rPr>
              <a:t>Two types of fastballs</a:t>
            </a:r>
            <a:r>
              <a:rPr lang="en" sz="1200">
                <a:solidFill>
                  <a:schemeClr val="accent1"/>
                </a:solidFill>
              </a:rPr>
              <a:t> (e.g., FC, FF, SI)</a:t>
            </a:r>
            <a:endParaRPr sz="1200">
              <a:solidFill>
                <a:schemeClr val="accen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chemeClr val="accent1"/>
                </a:solidFill>
              </a:rPr>
              <a:t>At least one off-speed</a:t>
            </a:r>
            <a:r>
              <a:rPr lang="en" sz="1200">
                <a:solidFill>
                  <a:schemeClr val="accent1"/>
                </a:solidFill>
              </a:rPr>
              <a:t> (e.g., CH or FS)</a:t>
            </a:r>
            <a:endParaRPr sz="1200">
              <a:solidFill>
                <a:schemeClr val="accent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accent1"/>
                </a:solidFill>
              </a:rPr>
              <a:t>A </a:t>
            </a:r>
            <a:r>
              <a:rPr b="1" lang="en" sz="1200">
                <a:solidFill>
                  <a:schemeClr val="accent1"/>
                </a:solidFill>
              </a:rPr>
              <a:t>slider (SL)</a:t>
            </a:r>
            <a:r>
              <a:rPr lang="en" sz="1200">
                <a:solidFill>
                  <a:schemeClr val="accent1"/>
                </a:solidFill>
              </a:rPr>
              <a:t> or </a:t>
            </a:r>
            <a:r>
              <a:rPr b="1" lang="en" sz="1200">
                <a:solidFill>
                  <a:schemeClr val="accent1"/>
                </a:solidFill>
              </a:rPr>
              <a:t>sweeper (SV)</a:t>
            </a:r>
            <a:r>
              <a:rPr lang="en" sz="1200">
                <a:solidFill>
                  <a:schemeClr val="accent1"/>
                </a:solidFill>
              </a:rPr>
              <a:t> as a breaking pitch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Common Pitch Types Across Top Mixes:</a:t>
            </a:r>
            <a:endParaRPr b="1"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</a:rPr>
              <a:t>SI (Sinker)</a:t>
            </a:r>
            <a:r>
              <a:rPr lang="en" sz="1200">
                <a:solidFill>
                  <a:schemeClr val="accent1"/>
                </a:solidFill>
              </a:rPr>
              <a:t> and </a:t>
            </a:r>
            <a:r>
              <a:rPr b="1" lang="en" sz="1200">
                <a:solidFill>
                  <a:schemeClr val="accent1"/>
                </a:solidFill>
              </a:rPr>
              <a:t>SL (Slider)</a:t>
            </a:r>
            <a:r>
              <a:rPr lang="en" sz="1200">
                <a:solidFill>
                  <a:schemeClr val="accent1"/>
                </a:solidFill>
              </a:rPr>
              <a:t> appear in 9/10 mixes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</a:rPr>
              <a:t>SV (Sweeper)</a:t>
            </a:r>
            <a:r>
              <a:rPr lang="en" sz="1200">
                <a:solidFill>
                  <a:schemeClr val="accent1"/>
                </a:solidFill>
              </a:rPr>
              <a:t> present in all top 10 — likely due to horizontal break complementing other pitches</a:t>
            </a:r>
            <a:endParaRPr sz="1200">
              <a:solidFill>
                <a:schemeClr val="accen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accent1"/>
                </a:solidFill>
              </a:rPr>
              <a:t>CH (Changeup)</a:t>
            </a:r>
            <a:r>
              <a:rPr lang="en" sz="1200">
                <a:solidFill>
                  <a:schemeClr val="accent1"/>
                </a:solidFill>
              </a:rPr>
              <a:t> often used to disrupt timing when paired with velocity-heavy combos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014" name="Google Shape;1014;p146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1015" name="Google Shape;101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06300"/>
            <a:ext cx="37909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147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1022" name="Google Shape;1022;p147"/>
          <p:cNvSpPr txBox="1"/>
          <p:nvPr>
            <p:ph idx="1" type="subTitle"/>
          </p:nvPr>
        </p:nvSpPr>
        <p:spPr>
          <a:xfrm>
            <a:off x="466700" y="1526975"/>
            <a:ext cx="8448600" cy="24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Mean velocity was consistently the most important feature across models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KNN outperformed other models significantly (R² = 0.92)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Submix synergy (2-pitch &amp; 3-pitch performance) adds predictive value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Best-performing mixes combine </a:t>
            </a:r>
            <a:r>
              <a:rPr b="1" lang="en" sz="1400">
                <a:solidFill>
                  <a:schemeClr val="accent1"/>
                </a:solidFill>
              </a:rPr>
              <a:t>fastball velocity</a:t>
            </a:r>
            <a:r>
              <a:rPr lang="en" sz="1400">
                <a:solidFill>
                  <a:schemeClr val="accent1"/>
                </a:solidFill>
              </a:rPr>
              <a:t> with </a:t>
            </a:r>
            <a:r>
              <a:rPr b="1" lang="en" sz="1400">
                <a:solidFill>
                  <a:schemeClr val="accent1"/>
                </a:solidFill>
              </a:rPr>
              <a:t>off-speed/breaking variety</a:t>
            </a:r>
            <a:endParaRPr b="1"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23" name="Google Shape;1023;p147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148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030" name="Google Shape;1030;p148"/>
          <p:cNvSpPr txBox="1"/>
          <p:nvPr>
            <p:ph idx="1" type="subTitle"/>
          </p:nvPr>
        </p:nvSpPr>
        <p:spPr>
          <a:xfrm>
            <a:off x="466700" y="1526975"/>
            <a:ext cx="8448600" cy="24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Char char="●"/>
            </a:pPr>
            <a:r>
              <a:rPr lang="en" sz="1600"/>
              <a:t>Incorporate real release_speed and spin_rate instead of proxies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Char char="●"/>
            </a:pPr>
            <a:r>
              <a:rPr lang="en" sz="1600"/>
              <a:t>Add pitcher-specific context: handedness, pitch count, sequencing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Char char="●"/>
            </a:pPr>
            <a:r>
              <a:rPr lang="en" sz="1600"/>
              <a:t>Test generalizability on held-out 2024-only data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wun Batang"/>
              <a:buChar char="●"/>
            </a:pPr>
            <a:r>
              <a:rPr lang="en" sz="1600"/>
              <a:t>Develop interactive tool for teams to explore mix performance dynamically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31" name="Google Shape;1031;p148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9"/>
          <p:cNvSpPr txBox="1"/>
          <p:nvPr>
            <p:ph type="title"/>
          </p:nvPr>
        </p:nvSpPr>
        <p:spPr>
          <a:xfrm>
            <a:off x="2796300" y="1602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037" name="Google Shape;1037;p149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3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2" name="Google Shape;942;p138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sp>
        <p:nvSpPr>
          <p:cNvPr id="943" name="Google Shape;943;p138"/>
          <p:cNvSpPr txBox="1"/>
          <p:nvPr>
            <p:ph idx="1" type="subTitle"/>
          </p:nvPr>
        </p:nvSpPr>
        <p:spPr>
          <a:xfrm>
            <a:off x="466700" y="1419125"/>
            <a:ext cx="8448600" cy="27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/>
              <a:t>Identify the most effective 5-pitch mixes thrown by MLB pitchers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/>
              <a:t>Predict performance using insights from 2- and 3-pitch subcombinations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/>
              <a:t>Evaluate combinations using run value, whiff rate, and hard-hit percentage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en" sz="1800"/>
              <a:t>Recommend optimal arsenals based on statistical modeling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4" name="Google Shape;944;p138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3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139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</a:t>
            </a:r>
            <a:endParaRPr/>
          </a:p>
        </p:txBody>
      </p:sp>
      <p:sp>
        <p:nvSpPr>
          <p:cNvPr id="951" name="Google Shape;951;p139"/>
          <p:cNvSpPr txBox="1"/>
          <p:nvPr>
            <p:ph idx="1" type="subTitle"/>
          </p:nvPr>
        </p:nvSpPr>
        <p:spPr>
          <a:xfrm>
            <a:off x="466700" y="1419125"/>
            <a:ext cx="8448600" cy="27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accent1"/>
                </a:solidFill>
              </a:rPr>
              <a:t>Pitch-Arsenal Stats (2022–2024):</a:t>
            </a:r>
            <a:br>
              <a:rPr b="1" lang="en" sz="1800">
                <a:solidFill>
                  <a:schemeClr val="accent1"/>
                </a:solidFill>
              </a:rPr>
            </a:br>
            <a:r>
              <a:rPr lang="en" sz="1800">
                <a:solidFill>
                  <a:schemeClr val="accent1"/>
                </a:solidFill>
              </a:rPr>
              <a:t> Individual pitch performance (run value, usage %, whiff rate, etc.)</a:t>
            </a:r>
            <a:br>
              <a:rPr lang="en" sz="1800">
                <a:solidFill>
                  <a:schemeClr val="accent1"/>
                </a:solidFill>
              </a:rPr>
            </a:b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accent1"/>
                </a:solidFill>
              </a:rPr>
              <a:t>Savant-Level Pitcher Data (2022–2024):</a:t>
            </a:r>
            <a:br>
              <a:rPr b="1" lang="en" sz="1800">
                <a:solidFill>
                  <a:schemeClr val="accent1"/>
                </a:solidFill>
              </a:rPr>
            </a:br>
            <a:r>
              <a:rPr lang="en" sz="1800">
                <a:solidFill>
                  <a:schemeClr val="accent1"/>
                </a:solidFill>
              </a:rPr>
              <a:t> Pitcher-level season summaries</a:t>
            </a:r>
            <a:br>
              <a:rPr lang="en" sz="1800">
                <a:solidFill>
                  <a:schemeClr val="accent1"/>
                </a:solidFill>
              </a:rPr>
            </a:b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</a:rPr>
              <a:t>Combined across all three seasons for robust sample size</a:t>
            </a:r>
            <a:endParaRPr sz="1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2" name="Google Shape;952;p139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140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959" name="Google Shape;959;p140"/>
          <p:cNvSpPr txBox="1"/>
          <p:nvPr>
            <p:ph idx="1" type="subTitle"/>
          </p:nvPr>
        </p:nvSpPr>
        <p:spPr>
          <a:xfrm>
            <a:off x="466700" y="1672925"/>
            <a:ext cx="8448600" cy="24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chemeClr val="accent1"/>
                </a:solidFill>
              </a:rPr>
              <a:t>Evaluate each pitch type individually using performance metrics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" sz="1500">
                <a:solidFill>
                  <a:schemeClr val="accent1"/>
                </a:solidFill>
              </a:rPr>
              <a:t>Create all 2- and 3-pitch combinations from full pitch type pool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" sz="1500">
                <a:solidFill>
                  <a:schemeClr val="accent1"/>
                </a:solidFill>
              </a:rPr>
              <a:t>Use these submix scores to inform potential 5-pitch mixes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" sz="1500">
                <a:solidFill>
                  <a:schemeClr val="accent1"/>
                </a:solidFill>
              </a:rPr>
              <a:t>Simulate velocity proxies and engineer velocity features</a:t>
            </a:r>
            <a:br>
              <a:rPr lang="en" sz="1500">
                <a:solidFill>
                  <a:schemeClr val="accent1"/>
                </a:solidFill>
              </a:rPr>
            </a:b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r>
              <a:rPr lang="en" sz="1500">
                <a:solidFill>
                  <a:schemeClr val="accent1"/>
                </a:solidFill>
              </a:rPr>
              <a:t>Train predictive models to estimate 5-mix run value</a:t>
            </a:r>
            <a:br>
              <a:rPr lang="en" sz="1500">
                <a:solidFill>
                  <a:schemeClr val="accent1"/>
                </a:solidFill>
              </a:rPr>
            </a:b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60" name="Google Shape;960;p140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6" name="Google Shape;966;p141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967" name="Google Shape;967;p141"/>
          <p:cNvSpPr txBox="1"/>
          <p:nvPr>
            <p:ph idx="1" type="subTitle"/>
          </p:nvPr>
        </p:nvSpPr>
        <p:spPr>
          <a:xfrm>
            <a:off x="466700" y="1917650"/>
            <a:ext cx="8448600" cy="24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Linear Regression: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Interpretable, efficient for structured numeric data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Random Forest: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Nonlinear, captures interaction effects and variable importance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K-Nearest Neighbors (KNN) Regression: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>
                <a:solidFill>
                  <a:schemeClr val="accent1"/>
                </a:solidFill>
              </a:rPr>
              <a:t>Instance-based model using distance-weighted local averaging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Target Variable: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owun Batang"/>
              <a:buChar char="●"/>
            </a:pPr>
            <a:r>
              <a:rPr lang="en" sz="1400">
                <a:solidFill>
                  <a:schemeClr val="accent1"/>
                </a:solidFill>
              </a:rPr>
              <a:t>Average run value per 100 pitches for the 5-pitch mix</a:t>
            </a:r>
            <a:br>
              <a:rPr lang="en" sz="1400">
                <a:solidFill>
                  <a:schemeClr val="accent1"/>
                </a:solidFill>
              </a:rPr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8" name="Google Shape;968;p141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142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Evaluation</a:t>
            </a:r>
            <a:endParaRPr/>
          </a:p>
        </p:txBody>
      </p:sp>
      <p:sp>
        <p:nvSpPr>
          <p:cNvPr id="975" name="Google Shape;975;p142"/>
          <p:cNvSpPr txBox="1"/>
          <p:nvPr>
            <p:ph idx="1" type="subTitle"/>
          </p:nvPr>
        </p:nvSpPr>
        <p:spPr>
          <a:xfrm>
            <a:off x="466700" y="2939600"/>
            <a:ext cx="8448600" cy="11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Conclusion: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KNN outperformed all other models</a:t>
            </a:r>
            <a:r>
              <a:rPr lang="en" sz="1400">
                <a:solidFill>
                  <a:schemeClr val="accent1"/>
                </a:solidFill>
              </a:rPr>
              <a:t>, suggesting that similar pitch mixes share strong predictive structure.</a:t>
            </a:r>
            <a:br>
              <a:rPr lang="en" sz="1500">
                <a:solidFill>
                  <a:schemeClr val="accent1"/>
                </a:solidFill>
              </a:rPr>
            </a:b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6" name="Google Shape;976;p142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977" name="Google Shape;97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0" y="1404175"/>
            <a:ext cx="41201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800" y="1399413"/>
            <a:ext cx="41201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638" y="2223325"/>
            <a:ext cx="215471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143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Model Evaluation</a:t>
            </a:r>
            <a:endParaRPr/>
          </a:p>
        </p:txBody>
      </p:sp>
      <p:sp>
        <p:nvSpPr>
          <p:cNvPr id="986" name="Google Shape;986;p143"/>
          <p:cNvSpPr txBox="1"/>
          <p:nvPr>
            <p:ph idx="1" type="subTitle"/>
          </p:nvPr>
        </p:nvSpPr>
        <p:spPr>
          <a:xfrm>
            <a:off x="5485650" y="1143500"/>
            <a:ext cx="3429600" cy="3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1"/>
                </a:solidFill>
              </a:rPr>
              <a:t>Key Insights: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accent1"/>
                </a:solidFill>
              </a:rPr>
              <a:t>Predictions from the KNN model </a:t>
            </a:r>
            <a:r>
              <a:rPr b="1" lang="en" sz="1400">
                <a:solidFill>
                  <a:schemeClr val="accent1"/>
                </a:solidFill>
              </a:rPr>
              <a:t>closely align</a:t>
            </a:r>
            <a:r>
              <a:rPr lang="en" sz="1400">
                <a:solidFill>
                  <a:schemeClr val="accent1"/>
                </a:solidFill>
              </a:rPr>
              <a:t> with actual values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accent1"/>
                </a:solidFill>
              </a:rPr>
              <a:t>Strong clustering along the diagonal suggests </a:t>
            </a:r>
            <a:r>
              <a:rPr b="1" lang="en" sz="1400">
                <a:solidFill>
                  <a:schemeClr val="accent1"/>
                </a:solidFill>
              </a:rPr>
              <a:t>low error</a:t>
            </a:r>
            <a:r>
              <a:rPr lang="en" sz="1400">
                <a:solidFill>
                  <a:schemeClr val="accent1"/>
                </a:solidFill>
              </a:rPr>
              <a:t> and </a:t>
            </a:r>
            <a:r>
              <a:rPr b="1" lang="en" sz="1400">
                <a:solidFill>
                  <a:schemeClr val="accent1"/>
                </a:solidFill>
              </a:rPr>
              <a:t>high accuracy</a:t>
            </a:r>
            <a:br>
              <a:rPr b="1" lang="en" sz="1400">
                <a:solidFill>
                  <a:schemeClr val="accent1"/>
                </a:solidFill>
              </a:rPr>
            </a:b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accent1"/>
                </a:solidFill>
              </a:rPr>
              <a:t>Very few outliers, confirming </a:t>
            </a:r>
            <a:r>
              <a:rPr b="1" lang="en" sz="1400">
                <a:solidFill>
                  <a:schemeClr val="accent1"/>
                </a:solidFill>
              </a:rPr>
              <a:t>model generalization</a:t>
            </a:r>
            <a:r>
              <a:rPr lang="en" sz="1400">
                <a:solidFill>
                  <a:schemeClr val="accent1"/>
                </a:solidFill>
              </a:rPr>
              <a:t> to unseen data</a:t>
            </a:r>
            <a:br>
              <a:rPr lang="en" sz="1400">
                <a:solidFill>
                  <a:schemeClr val="accent1"/>
                </a:solidFill>
              </a:rPr>
            </a:b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987" name="Google Shape;987;p143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988" name="Google Shape;9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43500"/>
            <a:ext cx="5257049" cy="31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4" name="Google Shape;994;p144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 Importance (Linear Model)</a:t>
            </a:r>
            <a:endParaRPr sz="4000"/>
          </a:p>
        </p:txBody>
      </p:sp>
      <p:sp>
        <p:nvSpPr>
          <p:cNvPr id="995" name="Google Shape;995;p144"/>
          <p:cNvSpPr txBox="1"/>
          <p:nvPr>
            <p:ph idx="1" type="subTitle"/>
          </p:nvPr>
        </p:nvSpPr>
        <p:spPr>
          <a:xfrm>
            <a:off x="4572000" y="1191000"/>
            <a:ext cx="4231800" cy="3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Top feature: </a:t>
            </a:r>
            <a:r>
              <a:rPr b="1" lang="en" sz="1800">
                <a:solidFill>
                  <a:schemeClr val="accent1"/>
                </a:solidFill>
              </a:rPr>
              <a:t>Mean Velocity</a:t>
            </a:r>
            <a:br>
              <a:rPr b="1" lang="en" sz="1800">
                <a:solidFill>
                  <a:schemeClr val="accent1"/>
                </a:solidFill>
              </a:rPr>
            </a:b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Other predictors (submix scores, spread metrics) were less influential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accent1"/>
                </a:solidFill>
              </a:rPr>
            </a:b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6" name="Google Shape;996;p144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997" name="Google Shape;99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99" y="1701712"/>
            <a:ext cx="3994550" cy="2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p145"/>
          <p:cNvSpPr txBox="1"/>
          <p:nvPr>
            <p:ph type="title"/>
          </p:nvPr>
        </p:nvSpPr>
        <p:spPr>
          <a:xfrm>
            <a:off x="466700" y="473300"/>
            <a:ext cx="8225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 Importance (Random Forest)</a:t>
            </a:r>
            <a:endParaRPr sz="4000"/>
          </a:p>
        </p:txBody>
      </p:sp>
      <p:sp>
        <p:nvSpPr>
          <p:cNvPr id="1004" name="Google Shape;1004;p145"/>
          <p:cNvSpPr txBox="1"/>
          <p:nvPr>
            <p:ph idx="1" type="subTitle"/>
          </p:nvPr>
        </p:nvSpPr>
        <p:spPr>
          <a:xfrm>
            <a:off x="4572000" y="1191000"/>
            <a:ext cx="4231800" cy="34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Top predictors (by %IncMSE):</a:t>
            </a:r>
            <a:endParaRPr b="1"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owun Batang"/>
              <a:buChar char="●"/>
            </a:pPr>
            <a:r>
              <a:rPr lang="en" sz="1800">
                <a:solidFill>
                  <a:schemeClr val="accent1"/>
                </a:solidFill>
              </a:rPr>
              <a:t>Mean Velocity</a:t>
            </a:r>
            <a:br>
              <a:rPr lang="en" sz="1800">
                <a:solidFill>
                  <a:schemeClr val="accent1"/>
                </a:solidFill>
              </a:rPr>
            </a:b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owun Batang"/>
              <a:buChar char="●"/>
            </a:pPr>
            <a:r>
              <a:rPr lang="en" sz="1800">
                <a:solidFill>
                  <a:schemeClr val="accent1"/>
                </a:solidFill>
              </a:rPr>
              <a:t>Velocity SD</a:t>
            </a:r>
            <a:br>
              <a:rPr lang="en" sz="1800">
                <a:solidFill>
                  <a:schemeClr val="accent1"/>
                </a:solidFill>
              </a:rPr>
            </a:b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owun Batang"/>
              <a:buChar char="●"/>
            </a:pPr>
            <a:r>
              <a:rPr lang="en" sz="1800">
                <a:solidFill>
                  <a:schemeClr val="accent1"/>
                </a:solidFill>
              </a:rPr>
              <a:t>Trio Submix Score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accent1"/>
                </a:solidFill>
              </a:rPr>
            </a:b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5" name="Google Shape;1005;p145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Hassan Khoury ©</a:t>
            </a:r>
            <a:endParaRPr/>
          </a:p>
        </p:txBody>
      </p:sp>
      <p:pic>
        <p:nvPicPr>
          <p:cNvPr id="1006" name="Google Shape;100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25" y="1652513"/>
            <a:ext cx="4267199" cy="256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